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2" r:id="rId8"/>
    <p:sldId id="261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DA01E8-C854-4F50-80DD-E1F17619595A}" v="3" dt="2024-02-28T13:35:09.8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3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ie Doe" userId="24df64e9-2836-4c19-92f7-b62635f87ccb" providerId="ADAL" clId="{31DA01E8-C854-4F50-80DD-E1F17619595A}"/>
    <pc:docChg chg="undo custSel mod addSld delSld modSld sldOrd">
      <pc:chgData name="Suzie Doe" userId="24df64e9-2836-4c19-92f7-b62635f87ccb" providerId="ADAL" clId="{31DA01E8-C854-4F50-80DD-E1F17619595A}" dt="2024-03-04T09:52:44.227" v="890"/>
      <pc:docMkLst>
        <pc:docMk/>
      </pc:docMkLst>
      <pc:sldChg chg="modSp mod">
        <pc:chgData name="Suzie Doe" userId="24df64e9-2836-4c19-92f7-b62635f87ccb" providerId="ADAL" clId="{31DA01E8-C854-4F50-80DD-E1F17619595A}" dt="2024-02-28T13:22:55.927" v="233" actId="20577"/>
        <pc:sldMkLst>
          <pc:docMk/>
          <pc:sldMk cId="3223170950" sldId="257"/>
        </pc:sldMkLst>
        <pc:spChg chg="mod">
          <ac:chgData name="Suzie Doe" userId="24df64e9-2836-4c19-92f7-b62635f87ccb" providerId="ADAL" clId="{31DA01E8-C854-4F50-80DD-E1F17619595A}" dt="2024-02-28T13:22:55.927" v="233" actId="20577"/>
          <ac:spMkLst>
            <pc:docMk/>
            <pc:sldMk cId="3223170950" sldId="257"/>
            <ac:spMk id="9" creationId="{D6C2C195-0470-A0A5-88BB-1EA5754C9D55}"/>
          </ac:spMkLst>
        </pc:spChg>
      </pc:sldChg>
      <pc:sldChg chg="ord">
        <pc:chgData name="Suzie Doe" userId="24df64e9-2836-4c19-92f7-b62635f87ccb" providerId="ADAL" clId="{31DA01E8-C854-4F50-80DD-E1F17619595A}" dt="2024-03-04T09:00:04.334" v="889"/>
        <pc:sldMkLst>
          <pc:docMk/>
          <pc:sldMk cId="944701629" sldId="259"/>
        </pc:sldMkLst>
      </pc:sldChg>
      <pc:sldChg chg="modSp mod">
        <pc:chgData name="Suzie Doe" userId="24df64e9-2836-4c19-92f7-b62635f87ccb" providerId="ADAL" clId="{31DA01E8-C854-4F50-80DD-E1F17619595A}" dt="2024-03-04T08:59:37.106" v="887" actId="6549"/>
        <pc:sldMkLst>
          <pc:docMk/>
          <pc:sldMk cId="609131711" sldId="261"/>
        </pc:sldMkLst>
        <pc:spChg chg="mod">
          <ac:chgData name="Suzie Doe" userId="24df64e9-2836-4c19-92f7-b62635f87ccb" providerId="ADAL" clId="{31DA01E8-C854-4F50-80DD-E1F17619595A}" dt="2024-03-04T08:59:37.106" v="887" actId="6549"/>
          <ac:spMkLst>
            <pc:docMk/>
            <pc:sldMk cId="609131711" sldId="261"/>
            <ac:spMk id="3" creationId="{BDAD2E8F-9D40-D01B-38E5-9E3A237DA36A}"/>
          </ac:spMkLst>
        </pc:spChg>
      </pc:sldChg>
      <pc:sldChg chg="modSp add del mod">
        <pc:chgData name="Suzie Doe" userId="24df64e9-2836-4c19-92f7-b62635f87ccb" providerId="ADAL" clId="{31DA01E8-C854-4F50-80DD-E1F17619595A}" dt="2024-02-28T13:45:51.220" v="886" actId="1076"/>
        <pc:sldMkLst>
          <pc:docMk/>
          <pc:sldMk cId="385420099" sldId="263"/>
        </pc:sldMkLst>
        <pc:spChg chg="mod">
          <ac:chgData name="Suzie Doe" userId="24df64e9-2836-4c19-92f7-b62635f87ccb" providerId="ADAL" clId="{31DA01E8-C854-4F50-80DD-E1F17619595A}" dt="2024-02-28T13:45:51.220" v="886" actId="1076"/>
          <ac:spMkLst>
            <pc:docMk/>
            <pc:sldMk cId="385420099" sldId="263"/>
            <ac:spMk id="3" creationId="{8C158489-76EC-D277-7BE9-DE0A6F392DE3}"/>
          </ac:spMkLst>
        </pc:spChg>
      </pc:sldChg>
      <pc:sldChg chg="addSp modSp new mod">
        <pc:chgData name="Suzie Doe" userId="24df64e9-2836-4c19-92f7-b62635f87ccb" providerId="ADAL" clId="{31DA01E8-C854-4F50-80DD-E1F17619595A}" dt="2024-02-28T13:42:09.901" v="736" actId="20577"/>
        <pc:sldMkLst>
          <pc:docMk/>
          <pc:sldMk cId="3332443824" sldId="264"/>
        </pc:sldMkLst>
        <pc:spChg chg="mod">
          <ac:chgData name="Suzie Doe" userId="24df64e9-2836-4c19-92f7-b62635f87ccb" providerId="ADAL" clId="{31DA01E8-C854-4F50-80DD-E1F17619595A}" dt="2024-02-28T13:32:19.510" v="299" actId="20577"/>
          <ac:spMkLst>
            <pc:docMk/>
            <pc:sldMk cId="3332443824" sldId="264"/>
            <ac:spMk id="2" creationId="{6FF64216-D8BC-1CB7-4064-9E6B5BCABE2F}"/>
          </ac:spMkLst>
        </pc:spChg>
        <pc:spChg chg="mod">
          <ac:chgData name="Suzie Doe" userId="24df64e9-2836-4c19-92f7-b62635f87ccb" providerId="ADAL" clId="{31DA01E8-C854-4F50-80DD-E1F17619595A}" dt="2024-02-28T13:42:09.901" v="736" actId="20577"/>
          <ac:spMkLst>
            <pc:docMk/>
            <pc:sldMk cId="3332443824" sldId="264"/>
            <ac:spMk id="3" creationId="{FC2D2FF4-E588-92E2-B873-A139F37BA9EE}"/>
          </ac:spMkLst>
        </pc:spChg>
        <pc:spChg chg="add mod">
          <ac:chgData name="Suzie Doe" userId="24df64e9-2836-4c19-92f7-b62635f87ccb" providerId="ADAL" clId="{31DA01E8-C854-4F50-80DD-E1F17619595A}" dt="2024-02-28T13:42:02.788" v="727" actId="20577"/>
          <ac:spMkLst>
            <pc:docMk/>
            <pc:sldMk cId="3332443824" sldId="264"/>
            <ac:spMk id="4" creationId="{C2CE70B4-A16E-642C-84DC-A6D394D7276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50DA3-C809-0600-66D1-5D78E8144E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E8D8E6-8DCA-6D88-E3A8-B2E5D421FA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72141-CC24-C05D-C4CA-029285DD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296B2-2980-466C-A4DF-1299273CA231}" type="datetimeFigureOut">
              <a:rPr lang="en-GB" smtClean="0"/>
              <a:t>04/03/2024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2D0C9-0F4B-B233-9644-D643CEE3B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967886-D8E2-8158-C22A-A2CAD23D1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7FB876-BF2C-4A3A-BC92-AA700B4BA8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92427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4D134-E759-D3C1-F266-CB1E10841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6F44EB-69A8-7801-6236-9AC4C3EA9B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F6B0F-3E7D-57EB-F7DD-410D15D19E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296B2-2980-466C-A4DF-1299273CA231}" type="datetimeFigureOut">
              <a:rPr lang="en-GB" smtClean="0"/>
              <a:t>04/03/2024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6AB3A0-B6E0-2056-FD74-F6B24068D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396AB0-54AC-DD3E-69CB-65F4F26E1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7FB876-BF2C-4A3A-BC92-AA700B4BA8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3013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8805AF-C312-2578-50D8-517D119447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C22CC9-C312-92F3-9843-021BC908C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8964D-430E-D411-0560-19F1DEEA5A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296B2-2980-466C-A4DF-1299273CA231}" type="datetimeFigureOut">
              <a:rPr lang="en-GB" smtClean="0"/>
              <a:t>04/03/2024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7860B2-8535-56FC-D03E-2FD1E48B5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F5BBAB-6D16-015D-66B6-60A93DC17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7FB876-BF2C-4A3A-BC92-AA700B4BA8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019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CA3FD-25C5-E070-752C-660E78282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57FF7-BD97-F825-EC9C-3A6BFB60A9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ED7092-4033-683D-D67C-A59EE778FF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296B2-2980-466C-A4DF-1299273CA231}" type="datetimeFigureOut">
              <a:rPr lang="en-GB" smtClean="0"/>
              <a:t>04/03/2024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29B2E6-C270-D9D8-F62A-9D427722D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B58D4-A796-9105-5945-9B380ECE0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7FB876-BF2C-4A3A-BC92-AA700B4BA8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980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E4876-0CA0-ED84-BBB9-440ECDC2F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56524F-74A9-014A-802C-DA42002343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80737-FFB0-CF9C-2DFF-9E407763EC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296B2-2980-466C-A4DF-1299273CA231}" type="datetimeFigureOut">
              <a:rPr lang="en-GB" smtClean="0"/>
              <a:t>04/03/2024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4F798-C2C0-82CE-1DDF-C25B3454B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6EC45-29FB-068D-9961-7BF58170D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7FB876-BF2C-4A3A-BC92-AA700B4BA8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547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E72F2-8F86-182E-F118-0DC522E52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B27AE-72D6-0C69-25FF-CD0C4CA58A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797D51-ED31-77D1-6655-9B60783C11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D83576-C283-DF98-10B4-DA54F6030E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296B2-2980-466C-A4DF-1299273CA231}" type="datetimeFigureOut">
              <a:rPr lang="en-GB" smtClean="0"/>
              <a:t>04/03/2024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916B69-67B8-1ACB-EF07-F8F50A2FA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6B37DF-A37D-9399-6249-888D539B2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7FB876-BF2C-4A3A-BC92-AA700B4BA8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116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AC4BD-2CD3-68CF-BF01-E1692396C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2DAC9-106A-7CFC-1612-4B8D9856C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39320A-6260-6A74-6C9D-4C9C73C27F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93D837-5B96-D4EF-2A32-B2483A247E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5A4A34-FA98-2A3D-A9D7-3D7D84DBE4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CABFAB-3409-E16B-0FA1-B37DC8E3E6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296B2-2980-466C-A4DF-1299273CA231}" type="datetimeFigureOut">
              <a:rPr lang="en-GB" smtClean="0"/>
              <a:t>04/03/2024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F49948-0804-10C2-9471-BE7B60E8F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84EDB9-FCD9-5389-D9F5-5EEF8122E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7FB876-BF2C-4A3A-BC92-AA700B4BA8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037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1AA1D-E2F7-F211-DFE3-067D8D53E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CBA508-28F7-CAAB-17A4-F5616FDBB7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296B2-2980-466C-A4DF-1299273CA231}" type="datetimeFigureOut">
              <a:rPr lang="en-GB" smtClean="0"/>
              <a:t>04/03/2024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B9823E-F902-0620-57F5-1B22126FE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05679E-2746-6EA8-0D91-CD1BA09D1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7FB876-BF2C-4A3A-BC92-AA700B4BA8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44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493391-41BB-C54C-CA32-373A1272C4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296B2-2980-466C-A4DF-1299273CA231}" type="datetimeFigureOut">
              <a:rPr lang="en-GB" smtClean="0"/>
              <a:t>04/03/2024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16D32B-8797-97DE-9E6D-CE969EE33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031E88-CFEA-21BA-2C02-4F4BF95F9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7FB876-BF2C-4A3A-BC92-AA700B4BA8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835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D95A6-989E-8C17-00A8-BCA27A543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9F4B9-FE74-84D1-47B4-1E5CBC7B15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F1096-C510-0A49-A174-9E7034CE45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1560A6-77AF-5403-F495-974F551D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296B2-2980-466C-A4DF-1299273CA231}" type="datetimeFigureOut">
              <a:rPr lang="en-GB" smtClean="0"/>
              <a:t>04/03/2024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F7F20-24E7-1E30-F537-E47632225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67D045-9D35-B416-5F13-680FEE2A3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7FB876-BF2C-4A3A-BC92-AA700B4BA8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2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380D2-E330-549E-1F24-735CBB746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0B9C45-EBFF-CF17-4758-AE1649166B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FF44FC-E6A8-2808-DE04-47BD4A4327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D24EB8-B830-F8E1-60A2-A77A3C7DAA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296B2-2980-466C-A4DF-1299273CA231}" type="datetimeFigureOut">
              <a:rPr lang="en-GB" smtClean="0"/>
              <a:t>04/03/2024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B9DCD0-BD15-1098-28C5-58557CC90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372DF4-8133-D5EA-F272-8B77C3220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7FB876-BF2C-4A3A-BC92-AA700B4BA8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117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screen with a black background&#10;&#10;Description automatically generated">
            <a:extLst>
              <a:ext uri="{FF2B5EF4-FFF2-40B4-BE49-F238E27FC236}">
                <a16:creationId xmlns:a16="http://schemas.microsoft.com/office/drawing/2014/main" id="{AB3ED910-68CC-887B-CCEF-FFE206AD153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721" y="-2668669"/>
            <a:ext cx="6987829" cy="12240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F26243-1FA5-2ED6-3CD3-C71475F3B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B37924-ACF4-44AD-3309-70D444978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0" name="Picture 9" descr="A close up of text&#10;&#10;Description automatically generated">
            <a:extLst>
              <a:ext uri="{FF2B5EF4-FFF2-40B4-BE49-F238E27FC236}">
                <a16:creationId xmlns:a16="http://schemas.microsoft.com/office/drawing/2014/main" id="{C9F3BD55-FE68-0C12-64BC-A133C150A64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051" y="5850243"/>
            <a:ext cx="1402667" cy="92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92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13B09E-B6B4-B8AD-A58F-0FE01CDF7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 descr="A cartoon characters on a rock&#10;&#10;Description automatically generated">
            <a:extLst>
              <a:ext uri="{FF2B5EF4-FFF2-40B4-BE49-F238E27FC236}">
                <a16:creationId xmlns:a16="http://schemas.microsoft.com/office/drawing/2014/main" id="{4C45C0B4-9416-907A-D5C4-143BFED346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13" b="17652"/>
          <a:stretch/>
        </p:blipFill>
        <p:spPr>
          <a:xfrm>
            <a:off x="2635045" y="1881862"/>
            <a:ext cx="9556955" cy="3991040"/>
          </a:xfrm>
          <a:prstGeom prst="rect">
            <a:avLst/>
          </a:prstGeom>
        </p:spPr>
      </p:pic>
      <p:pic>
        <p:nvPicPr>
          <p:cNvPr id="9" name="Picture 8" descr="A close up of text&#10;&#10;Description automatically generated">
            <a:extLst>
              <a:ext uri="{FF2B5EF4-FFF2-40B4-BE49-F238E27FC236}">
                <a16:creationId xmlns:a16="http://schemas.microsoft.com/office/drawing/2014/main" id="{5FA2616A-0989-ABFC-C2DA-EDCBF5EB49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97" y="391894"/>
            <a:ext cx="5125454" cy="33738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B6A372-8A91-91A9-20C9-808C56B90D8A}"/>
              </a:ext>
            </a:extLst>
          </p:cNvPr>
          <p:cNvSpPr txBox="1"/>
          <p:nvPr/>
        </p:nvSpPr>
        <p:spPr>
          <a:xfrm>
            <a:off x="624349" y="4196216"/>
            <a:ext cx="29103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Episode 1 – ‘Lithium’</a:t>
            </a:r>
            <a:endParaRPr lang="en-GB" sz="4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4" name="Picture 13" descr="A grey rectangular sign with white text&#10;&#10;Description automatically generated">
            <a:extLst>
              <a:ext uri="{FF2B5EF4-FFF2-40B4-BE49-F238E27FC236}">
                <a16:creationId xmlns:a16="http://schemas.microsoft.com/office/drawing/2014/main" id="{ADC8E50D-CB84-0CE2-47F7-7DCA5A5795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056" y="394395"/>
            <a:ext cx="3853670" cy="1403351"/>
          </a:xfrm>
          <a:prstGeom prst="rect">
            <a:avLst/>
          </a:prstGeom>
        </p:spPr>
      </p:pic>
      <p:pic>
        <p:nvPicPr>
          <p:cNvPr id="16" name="Picture 15" descr="A white rectangular object with a black border&#10;&#10;Description automatically generated">
            <a:extLst>
              <a:ext uri="{FF2B5EF4-FFF2-40B4-BE49-F238E27FC236}">
                <a16:creationId xmlns:a16="http://schemas.microsoft.com/office/drawing/2014/main" id="{E962CB68-9ED8-CA94-E1E5-F6BC3836031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b="46001"/>
          <a:stretch/>
        </p:blipFill>
        <p:spPr>
          <a:xfrm>
            <a:off x="0" y="5822941"/>
            <a:ext cx="12192000" cy="128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303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08E6F-4690-91C4-B579-4169ECB2A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Hello! I’m Miss Molecule</a:t>
            </a:r>
            <a:endParaRPr lang="en-GB" dirty="0"/>
          </a:p>
        </p:txBody>
      </p:sp>
      <p:pic>
        <p:nvPicPr>
          <p:cNvPr id="7" name="Picture 6" descr="A cartoon character holding a surfboard&#10;&#10;Description automatically generated">
            <a:extLst>
              <a:ext uri="{FF2B5EF4-FFF2-40B4-BE49-F238E27FC236}">
                <a16:creationId xmlns:a16="http://schemas.microsoft.com/office/drawing/2014/main" id="{862D7CAE-5D07-A756-D5DB-5778D62A0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686" y="-142240"/>
            <a:ext cx="6137588" cy="68580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6C2C195-0470-A0A5-88BB-1EA5754C9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0548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 this lesson you will learn:</a:t>
            </a:r>
          </a:p>
          <a:p>
            <a:pPr marL="0" indent="0">
              <a:buNone/>
            </a:pPr>
            <a:endParaRPr lang="en-US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●"/>
            </a:pPr>
            <a:r>
              <a:rPr lang="en-GB" sz="1800" dirty="0">
                <a:effectLst/>
                <a:latin typeface="Noto Sans Symbols"/>
                <a:ea typeface="Noto Sans Symbols"/>
                <a:cs typeface="Noto Sans Symbols"/>
              </a:rPr>
              <a:t>What Lithium is, where it comes from, and its uses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●"/>
            </a:pPr>
            <a:r>
              <a:rPr lang="en-GB" sz="1800" dirty="0">
                <a:latin typeface="Noto Sans Symbols"/>
                <a:ea typeface="Noto Sans Symbols"/>
                <a:cs typeface="Noto Sans Symbols"/>
              </a:rPr>
              <a:t>What</a:t>
            </a:r>
            <a:r>
              <a:rPr lang="en-GB" sz="1800" dirty="0">
                <a:effectLst/>
                <a:latin typeface="Noto Sans Symbols"/>
                <a:ea typeface="Noto Sans Symbols"/>
                <a:cs typeface="Noto Sans Symbols"/>
              </a:rPr>
              <a:t> sustainable mineral extraction is, and its importance in helping combat climate change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●"/>
            </a:pPr>
            <a:r>
              <a:rPr lang="en-GB" sz="1800" dirty="0">
                <a:effectLst/>
                <a:latin typeface="Noto Sans Symbols"/>
                <a:ea typeface="Noto Sans Symbols"/>
                <a:cs typeface="Noto Sans Symbols"/>
              </a:rPr>
              <a:t>How </a:t>
            </a:r>
            <a:r>
              <a:rPr lang="en-GB" sz="1800" dirty="0">
                <a:latin typeface="Noto Sans Symbols"/>
                <a:ea typeface="Noto Sans Symbols"/>
                <a:cs typeface="Noto Sans Symbols"/>
              </a:rPr>
              <a:t>Lithium is being extracted in the UK by companies such as Cornish Lithium</a:t>
            </a:r>
            <a:endParaRPr lang="en-GB" sz="1800" dirty="0">
              <a:effectLst/>
              <a:latin typeface="Noto Sans Symbols"/>
              <a:ea typeface="Noto Sans Symbols"/>
              <a:cs typeface="Noto Sans Symbols"/>
            </a:endParaRPr>
          </a:p>
        </p:txBody>
      </p:sp>
    </p:spTree>
    <p:extLst>
      <p:ext uri="{BB962C8B-B14F-4D97-AF65-F5344CB8AC3E}">
        <p14:creationId xmlns:p14="http://schemas.microsoft.com/office/powerpoint/2010/main" val="3223170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C76DE-E3B9-F82A-FAB1-A24AD319A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7293"/>
            <a:ext cx="10515600" cy="4443413"/>
          </a:xfrm>
        </p:spPr>
        <p:txBody>
          <a:bodyPr>
            <a:normAutofit/>
          </a:bodyPr>
          <a:lstStyle/>
          <a:p>
            <a:pPr algn="ctr"/>
            <a:r>
              <a:rPr lang="en-US" sz="7200" dirty="0"/>
              <a:t>How many minerals/metals can you name?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val="400854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hart of periodic table of the elements&#10;&#10;Description automatically generated">
            <a:extLst>
              <a:ext uri="{FF2B5EF4-FFF2-40B4-BE49-F238E27FC236}">
                <a16:creationId xmlns:a16="http://schemas.microsoft.com/office/drawing/2014/main" id="{149A4E6C-5174-8F38-D399-38F4154A5B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4" b="1779"/>
          <a:stretch/>
        </p:blipFill>
        <p:spPr>
          <a:xfrm>
            <a:off x="1962150" y="427038"/>
            <a:ext cx="8267700" cy="600392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9993BEB-B774-EC7A-BCBC-BFB1F2541F52}"/>
              </a:ext>
            </a:extLst>
          </p:cNvPr>
          <p:cNvSpPr txBox="1"/>
          <p:nvPr/>
        </p:nvSpPr>
        <p:spPr>
          <a:xfrm>
            <a:off x="638175" y="5503129"/>
            <a:ext cx="13335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0" i="0" u="none" strike="noStrike" baseline="0" dirty="0">
                <a:latin typeface="ComicRelief"/>
              </a:rPr>
              <a:t>© 2005–2016 Keith Enevoldsen elements.wlonk.com Creative Commons Attribution-</a:t>
            </a:r>
            <a:r>
              <a:rPr lang="en-US" sz="800" b="0" i="0" u="none" strike="noStrike" baseline="0" dirty="0" err="1">
                <a:latin typeface="ComicRelief"/>
              </a:rPr>
              <a:t>ShareAlike</a:t>
            </a:r>
            <a:r>
              <a:rPr lang="en-US" sz="800" b="0" i="0" u="none" strike="noStrike" baseline="0" dirty="0">
                <a:latin typeface="ComicRelief"/>
              </a:rPr>
              <a:t> 4.0 International License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4701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64216-D8BC-1CB7-4064-9E6B5BCAB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But, what is the difference between a mineral &amp; a metal?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D2FF4-E588-92E2-B873-A139F37BA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1466" y="2589105"/>
            <a:ext cx="5083206" cy="3074849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+mj-lt"/>
              </a:rPr>
              <a:t>Minerals</a:t>
            </a:r>
          </a:p>
          <a:p>
            <a:r>
              <a:rPr lang="en-GB" dirty="0"/>
              <a:t>Solid at room temperature</a:t>
            </a:r>
          </a:p>
          <a:p>
            <a:r>
              <a:rPr lang="en-GB" dirty="0"/>
              <a:t>Naturally occurring</a:t>
            </a:r>
          </a:p>
          <a:p>
            <a:r>
              <a:rPr lang="en-GB" dirty="0"/>
              <a:t>Found in the Earth’s crust</a:t>
            </a:r>
          </a:p>
          <a:p>
            <a:r>
              <a:rPr lang="en-GB" dirty="0"/>
              <a:t>Low melting &amp; boiling points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2CE70B4-A16E-642C-84DC-A6D394D72762}"/>
              </a:ext>
            </a:extLst>
          </p:cNvPr>
          <p:cNvSpPr txBox="1">
            <a:spLocks/>
          </p:cNvSpPr>
          <p:nvPr/>
        </p:nvSpPr>
        <p:spPr>
          <a:xfrm>
            <a:off x="5997605" y="2506662"/>
            <a:ext cx="5083206" cy="3068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+mj-lt"/>
              </a:rPr>
              <a:t>Metals</a:t>
            </a:r>
          </a:p>
          <a:p>
            <a:r>
              <a:rPr lang="en-GB" dirty="0"/>
              <a:t>Good conductor of electricity</a:t>
            </a:r>
          </a:p>
          <a:p>
            <a:r>
              <a:rPr lang="en-GB" dirty="0"/>
              <a:t>Most are extracted from ores (minerals that contain metal compounds)</a:t>
            </a:r>
          </a:p>
          <a:p>
            <a:r>
              <a:rPr lang="en-GB" dirty="0"/>
              <a:t>High boiling &amp; melting points</a:t>
            </a:r>
          </a:p>
        </p:txBody>
      </p:sp>
    </p:spTree>
    <p:extLst>
      <p:ext uri="{BB962C8B-B14F-4D97-AF65-F5344CB8AC3E}">
        <p14:creationId xmlns:p14="http://schemas.microsoft.com/office/powerpoint/2010/main" val="3332443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B050B-62B2-F4E9-BED7-D96E8B295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6969"/>
            <a:ext cx="10515600" cy="1009651"/>
          </a:xfrm>
        </p:spPr>
        <p:txBody>
          <a:bodyPr/>
          <a:lstStyle/>
          <a:p>
            <a:r>
              <a:rPr lang="en-US" dirty="0"/>
              <a:t>Watch the film to learn about Lithium!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F2DFA-F7E5-BEDC-B2E1-0C59643D1F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0425" y="5956101"/>
            <a:ext cx="5391150" cy="41275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/>
              <a:t>www.missmolecule.co.uk/watch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D2B6A5-66F7-F9CA-1F26-56F7C8E4D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975" y="1681086"/>
            <a:ext cx="7372049" cy="414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467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A4261-A0F4-9776-EEA9-1FEC62C1A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Experiment!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35416-661B-ABC4-51D7-FA3D04F3AC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97869"/>
            <a:ext cx="10711401" cy="5842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Try these different separation techniques to see which one works best!</a:t>
            </a:r>
            <a:endParaRPr lang="en-GB" dirty="0"/>
          </a:p>
        </p:txBody>
      </p:sp>
      <p:pic>
        <p:nvPicPr>
          <p:cNvPr id="4" name="image3.png">
            <a:extLst>
              <a:ext uri="{FF2B5EF4-FFF2-40B4-BE49-F238E27FC236}">
                <a16:creationId xmlns:a16="http://schemas.microsoft.com/office/drawing/2014/main" id="{F8412A50-D9A0-0DF5-9753-86A1D4E01B6C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838200" y="2954338"/>
            <a:ext cx="3638550" cy="1951311"/>
          </a:xfrm>
          <a:prstGeom prst="rect">
            <a:avLst/>
          </a:prstGeom>
          <a:ln/>
        </p:spPr>
      </p:pic>
      <p:pic>
        <p:nvPicPr>
          <p:cNvPr id="5" name="image1.png">
            <a:extLst>
              <a:ext uri="{FF2B5EF4-FFF2-40B4-BE49-F238E27FC236}">
                <a16:creationId xmlns:a16="http://schemas.microsoft.com/office/drawing/2014/main" id="{6E6F0FC7-05A3-D853-C7CD-E365D5556928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512851" y="2910163"/>
            <a:ext cx="3705609" cy="1995486"/>
          </a:xfrm>
          <a:prstGeom prst="rect">
            <a:avLst/>
          </a:prstGeom>
          <a:ln/>
        </p:spPr>
      </p:pic>
      <p:pic>
        <p:nvPicPr>
          <p:cNvPr id="6" name="image2.png">
            <a:extLst>
              <a:ext uri="{FF2B5EF4-FFF2-40B4-BE49-F238E27FC236}">
                <a16:creationId xmlns:a16="http://schemas.microsoft.com/office/drawing/2014/main" id="{AD8C2A71-0A59-C9E5-AA71-A8BE1DA8C782}"/>
              </a:ext>
            </a:extLst>
          </p:cNvPr>
          <p:cNvPicPr/>
          <p:nvPr/>
        </p:nvPicPr>
        <p:blipFill rotWithShape="1">
          <a:blip r:embed="rId4"/>
          <a:srcRect t="8019" b="10649"/>
          <a:stretch/>
        </p:blipFill>
        <p:spPr>
          <a:xfrm>
            <a:off x="8254562" y="2910161"/>
            <a:ext cx="3295039" cy="1995487"/>
          </a:xfrm>
          <a:prstGeom prst="rect">
            <a:avLst/>
          </a:prstGeom>
          <a:ln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2061206-0109-3CBB-36D0-EB247ED79247}"/>
              </a:ext>
            </a:extLst>
          </p:cNvPr>
          <p:cNvSpPr txBox="1"/>
          <p:nvPr/>
        </p:nvSpPr>
        <p:spPr>
          <a:xfrm>
            <a:off x="838200" y="5086350"/>
            <a:ext cx="3419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Magnetic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05A55C-DF50-80AD-461B-E905BF10480C}"/>
              </a:ext>
            </a:extLst>
          </p:cNvPr>
          <p:cNvSpPr txBox="1"/>
          <p:nvPr/>
        </p:nvSpPr>
        <p:spPr>
          <a:xfrm>
            <a:off x="4476750" y="5105400"/>
            <a:ext cx="3419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Sieving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31BC61-1601-5461-C303-4EA93DC7A958}"/>
              </a:ext>
            </a:extLst>
          </p:cNvPr>
          <p:cNvSpPr txBox="1"/>
          <p:nvPr/>
        </p:nvSpPr>
        <p:spPr>
          <a:xfrm>
            <a:off x="8254562" y="5166913"/>
            <a:ext cx="3419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Evaporating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A89736-1050-EC35-A56A-DCAF28BC79F6}"/>
              </a:ext>
            </a:extLst>
          </p:cNvPr>
          <p:cNvSpPr txBox="1"/>
          <p:nvPr/>
        </p:nvSpPr>
        <p:spPr>
          <a:xfrm>
            <a:off x="838200" y="6153150"/>
            <a:ext cx="753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Images sources, Cornish Lithium &amp; NASA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2531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EFBC5-6070-382D-A2ED-42F5E0E9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4367284"/>
            <a:ext cx="3290887" cy="1838252"/>
          </a:xfrm>
        </p:spPr>
        <p:txBody>
          <a:bodyPr anchor="ctr">
            <a:normAutofit/>
          </a:bodyPr>
          <a:lstStyle/>
          <a:p>
            <a:r>
              <a:rPr lang="en-US" dirty="0"/>
              <a:t>Pop Quiz!</a:t>
            </a:r>
            <a:endParaRPr lang="en-GB" dirty="0"/>
          </a:p>
        </p:txBody>
      </p:sp>
      <p:pic>
        <p:nvPicPr>
          <p:cNvPr id="5" name="Picture 4" descr="A cartoon characters on a rock&#10;&#10;Description automatically generated">
            <a:extLst>
              <a:ext uri="{FF2B5EF4-FFF2-40B4-BE49-F238E27FC236}">
                <a16:creationId xmlns:a16="http://schemas.microsoft.com/office/drawing/2014/main" id="{A70A07F8-D1D9-3444-2155-0B2B5FF78B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35"/>
          <a:stretch/>
        </p:blipFill>
        <p:spPr>
          <a:xfrm>
            <a:off x="20" y="163783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D2E8F-9D40-D01B-38E5-9E3A237DA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708" y="3971214"/>
            <a:ext cx="6714101" cy="2452687"/>
          </a:xfrm>
        </p:spPr>
        <p:txBody>
          <a:bodyPr anchor="ctr">
            <a:normAutofit/>
          </a:bodyPr>
          <a:lstStyle/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are the two methods of 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extracting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Lithium in Cornwall? 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job does Lucy do?</a:t>
            </a:r>
          </a:p>
          <a:p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are some differences between a mineral and a metal?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job does Zoe do? 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‘carbon neutral’ mean and what year does the UK hope to achieve it?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609131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99262-FD54-A242-4E71-90C67D03A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5211" y="1617785"/>
            <a:ext cx="6077243" cy="2148840"/>
          </a:xfrm>
        </p:spPr>
        <p:txBody>
          <a:bodyPr>
            <a:normAutofit/>
          </a:bodyPr>
          <a:lstStyle/>
          <a:p>
            <a:r>
              <a:rPr lang="en-GB" sz="5400" dirty="0"/>
              <a:t>Thanks for taking part!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158489-76EC-D277-7BE9-DE0A6F392D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2730" y="3801964"/>
            <a:ext cx="5548544" cy="20750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Watch more episodes of Miss Molecule &amp; Friends online</a:t>
            </a:r>
          </a:p>
          <a:p>
            <a:pPr marL="0" indent="0" algn="just">
              <a:buNone/>
            </a:pPr>
            <a:endParaRPr lang="en-GB" dirty="0"/>
          </a:p>
          <a:p>
            <a:pPr marL="0" indent="0" algn="just">
              <a:buNone/>
            </a:pPr>
            <a:r>
              <a:rPr lang="en-GB" dirty="0" err="1"/>
              <a:t>www.missmolecule.co.uk</a:t>
            </a:r>
            <a:endParaRPr lang="en-GB" dirty="0"/>
          </a:p>
        </p:txBody>
      </p:sp>
      <p:pic>
        <p:nvPicPr>
          <p:cNvPr id="5" name="Picture 4" descr="A cartoon character holding a green bowl&#10;&#10;Description automatically generated">
            <a:extLst>
              <a:ext uri="{FF2B5EF4-FFF2-40B4-BE49-F238E27FC236}">
                <a16:creationId xmlns:a16="http://schemas.microsoft.com/office/drawing/2014/main" id="{5DD9B55A-BDDF-6E08-C9E4-EDB48B1B1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323" y="119222"/>
            <a:ext cx="5842428" cy="661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20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4">
      <a:majorFont>
        <a:latin typeface="Modern Love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251</Words>
  <Application>Microsoft Office PowerPoint</Application>
  <PresentationFormat>Widescreen</PresentationFormat>
  <Paragraphs>37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Aptos</vt:lpstr>
      <vt:lpstr>Arial</vt:lpstr>
      <vt:lpstr>Calibri</vt:lpstr>
      <vt:lpstr>ComicRelief</vt:lpstr>
      <vt:lpstr>Modern Love</vt:lpstr>
      <vt:lpstr>Noto Sans Symbols</vt:lpstr>
      <vt:lpstr>Office Theme</vt:lpstr>
      <vt:lpstr>PowerPoint Presentation</vt:lpstr>
      <vt:lpstr>Hello! I’m Miss Molecule</vt:lpstr>
      <vt:lpstr>How many minerals/metals can you name?</vt:lpstr>
      <vt:lpstr>PowerPoint Presentation</vt:lpstr>
      <vt:lpstr>But, what is the difference between a mineral &amp; a metal?</vt:lpstr>
      <vt:lpstr>Watch the film to learn about Lithium!</vt:lpstr>
      <vt:lpstr>Experiment!</vt:lpstr>
      <vt:lpstr>Pop Quiz!</vt:lpstr>
      <vt:lpstr>Thanks for taking part!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Suzie Doe</dc:creator>
  <cp:lastModifiedBy>Suzie Doe</cp:lastModifiedBy>
  <cp:revision>2</cp:revision>
  <dcterms:created xsi:type="dcterms:W3CDTF">2024-02-16T12:42:27Z</dcterms:created>
  <dcterms:modified xsi:type="dcterms:W3CDTF">2024-03-04T09:52:51Z</dcterms:modified>
</cp:coreProperties>
</file>